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57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6766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5d66b632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5d66b632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d66b632ad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d66b632ad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d66b632a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25d66b632a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 1 1">
  <p:cSld name="Section header 1 1 1 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14630429" cy="82296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376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98733" y="1191320"/>
            <a:ext cx="13632960" cy="3284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32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720" y="4534600"/>
            <a:ext cx="13632960" cy="1268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8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1393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0D7CA7-3A93-9104-5276-FEF4F2C77D46}"/>
              </a:ext>
            </a:extLst>
          </p:cNvPr>
          <p:cNvSpPr txBox="1"/>
          <p:nvPr/>
        </p:nvSpPr>
        <p:spPr>
          <a:xfrm>
            <a:off x="1635162" y="4937760"/>
            <a:ext cx="10897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i="1" kern="1200" dirty="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 Statement Title:  </a:t>
            </a:r>
            <a:r>
              <a:rPr lang="en-US" sz="2800" b="1" i="1" kern="1200" dirty="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Personalized Product Recommendations</a:t>
            </a:r>
          </a:p>
          <a:p>
            <a:pPr algn="just"/>
            <a:r>
              <a:rPr lang="en-US" sz="2800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	Team Name :  </a:t>
            </a:r>
            <a:r>
              <a:rPr lang="en-US" sz="2800" b="1" i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686157-U0JI8W33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2"/>
          <p:cNvSpPr/>
          <p:nvPr/>
        </p:nvSpPr>
        <p:spPr>
          <a:xfrm>
            <a:off x="5266608" y="601177"/>
            <a:ext cx="44834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Scope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4454962"/>
            <a:ext cx="10554414" cy="44410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4"/>
          <p:cNvSpPr/>
          <p:nvPr/>
        </p:nvSpPr>
        <p:spPr>
          <a:xfrm>
            <a:off x="4598849" y="4454962"/>
            <a:ext cx="44410" cy="777597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5"/>
          <p:cNvSpPr/>
          <p:nvPr/>
        </p:nvSpPr>
        <p:spPr>
          <a:xfrm>
            <a:off x="4371142" y="420504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4560094" y="4246721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2260163" y="5454848"/>
            <a:ext cx="472178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Location-Based Recommendations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2260163" y="6371392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Incorporate user location context to provide personalized recommendations tailored to where the user is physically at the moment.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292995" y="3677364"/>
            <a:ext cx="44410" cy="777597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7065288" y="420504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7219950" y="424672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509260" y="1819513"/>
            <a:ext cx="3611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Personalization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4954310" y="2388870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Dynamically update recommendations in real-time as user interacts with website/app to reflect latest interests.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9987141" y="4454962"/>
            <a:ext cx="44410" cy="777597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5"/>
          <p:cNvSpPr/>
          <p:nvPr/>
        </p:nvSpPr>
        <p:spPr>
          <a:xfrm>
            <a:off x="9759434" y="420504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6"/>
          <p:cNvSpPr/>
          <p:nvPr/>
        </p:nvSpPr>
        <p:spPr>
          <a:xfrm>
            <a:off x="9914096" y="424672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7997666" y="5454848"/>
            <a:ext cx="4023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Multi-Device Personalization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7648456" y="6024205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Build unified user profiles across devices like mobile, web, tablets for consistent personalized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4171890" y="1291767"/>
            <a:ext cx="64084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 Members Details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7293054" y="2308384"/>
            <a:ext cx="44410" cy="4035147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4"/>
          <p:cNvSpPr/>
          <p:nvPr/>
        </p:nvSpPr>
        <p:spPr>
          <a:xfrm>
            <a:off x="7565172" y="2709684"/>
            <a:ext cx="777597" cy="44410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5"/>
          <p:cNvSpPr/>
          <p:nvPr/>
        </p:nvSpPr>
        <p:spPr>
          <a:xfrm>
            <a:off x="7065228" y="248197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6"/>
          <p:cNvSpPr/>
          <p:nvPr/>
        </p:nvSpPr>
        <p:spPr>
          <a:xfrm>
            <a:off x="7254180" y="2523649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8537258" y="253055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Ankit Ghosh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8537258" y="3099911"/>
            <a:ext cx="40551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ankitghosh1964@gmail.com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7631" y="3820537"/>
            <a:ext cx="777597" cy="44410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7065228" y="35928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7219890" y="3634502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3007043" y="3641407"/>
            <a:ext cx="30861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Sameer Damkondwar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2037993" y="4210764"/>
            <a:ext cx="40551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damkondwarsameer@gmail.com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2037993" y="4766072"/>
            <a:ext cx="40551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>
            <a:off x="7565172" y="4893766"/>
            <a:ext cx="777597" cy="44410"/>
          </a:xfrm>
          <a:prstGeom prst="rect">
            <a:avLst/>
          </a:prstGeom>
          <a:solidFill>
            <a:srgbClr val="48178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6"/>
          <p:cNvSpPr/>
          <p:nvPr/>
        </p:nvSpPr>
        <p:spPr>
          <a:xfrm>
            <a:off x="7065228" y="46660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7"/>
          <p:cNvSpPr/>
          <p:nvPr/>
        </p:nvSpPr>
        <p:spPr>
          <a:xfrm>
            <a:off x="7219890" y="4707731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22" name="Text 18"/>
          <p:cNvSpPr/>
          <p:nvPr/>
        </p:nvSpPr>
        <p:spPr>
          <a:xfrm>
            <a:off x="8537258" y="4714637"/>
            <a:ext cx="3017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Prakhar Kumar Singh</a:t>
            </a:r>
            <a:endParaRPr lang="en-US" sz="2187" dirty="0"/>
          </a:p>
        </p:txBody>
      </p:sp>
      <p:sp>
        <p:nvSpPr>
          <p:cNvPr id="23" name="Text 19"/>
          <p:cNvSpPr/>
          <p:nvPr/>
        </p:nvSpPr>
        <p:spPr>
          <a:xfrm>
            <a:off x="8537258" y="5283994"/>
            <a:ext cx="40551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prakharrathore111@gmail.com</a:t>
            </a:r>
            <a:endParaRPr lang="en-US" sz="1750" dirty="0"/>
          </a:p>
        </p:txBody>
      </p:sp>
      <p:sp>
        <p:nvSpPr>
          <p:cNvPr id="24" name="Text 20"/>
          <p:cNvSpPr/>
          <p:nvPr/>
        </p:nvSpPr>
        <p:spPr>
          <a:xfrm>
            <a:off x="2037993" y="6593443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                          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 idx="4294967295"/>
          </p:nvPr>
        </p:nvSpPr>
        <p:spPr>
          <a:xfrm>
            <a:off x="3549752" y="403807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1520" b="1" i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sz="11520" b="1" i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2037993" y="2226469"/>
            <a:ext cx="10554414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Personalized Product Recommendations</a:t>
            </a:r>
            <a:endParaRPr lang="en-US" sz="5249" dirty="0"/>
          </a:p>
        </p:txBody>
      </p:sp>
      <p:sp>
        <p:nvSpPr>
          <p:cNvPr id="7" name="Text 3"/>
          <p:cNvSpPr/>
          <p:nvPr/>
        </p:nvSpPr>
        <p:spPr>
          <a:xfrm>
            <a:off x="2037993" y="4226123"/>
            <a:ext cx="1055441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developed a content-based recommendation system that generates personalized product rankings for each user to enhance e-commerce experiences. The algorithm uses user preferences and history to predict suitable items. Implementation was done in Python using cosine similarity. Sample user data simulated real-world interactions. Performance was evaluated on accuracy and relevance metrics. This presentation covers the techniques used, results obtained, and future optimization scope.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3">
            <a:alphaModFix/>
          </a:blip>
          <a:srcRect b="4580"/>
          <a:stretch/>
        </p:blipFill>
        <p:spPr>
          <a:xfrm>
            <a:off x="1" y="0"/>
            <a:ext cx="146361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217400" y="175879"/>
            <a:ext cx="1166736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80" tIns="146280" rIns="146280" bIns="146280" anchor="t" anchorCtr="0">
            <a:noAutofit/>
          </a:bodyPr>
          <a:lstStyle/>
          <a:p>
            <a:pPr algn="ctr">
              <a:buClr>
                <a:srgbClr val="000000"/>
              </a:buClr>
              <a:buSzPts val="2400"/>
            </a:pPr>
            <a:r>
              <a:rPr lang="en" sz="3840" b="1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Team Members Details</a:t>
            </a:r>
            <a:endParaRPr sz="3840" b="1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63" name="Google Shape;63;p15"/>
          <p:cNvGraphicFramePr/>
          <p:nvPr>
            <p:extLst>
              <p:ext uri="{D42A27DB-BD31-4B8C-83A1-F6EECF244321}">
                <p14:modId xmlns:p14="http://schemas.microsoft.com/office/powerpoint/2010/main" val="988231188"/>
              </p:ext>
            </p:extLst>
          </p:nvPr>
        </p:nvGraphicFramePr>
        <p:xfrm>
          <a:off x="310240" y="1875935"/>
          <a:ext cx="14009920" cy="373342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5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9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9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9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59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600" b="1" u="none" strike="noStrike" cap="non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Team Name</a:t>
                      </a:r>
                      <a:endParaRPr sz="1600" b="1" u="none" strike="noStrike" cap="non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45720" marR="45720" marT="30480" marB="3048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2200" b="1" u="none" strike="noStrike" cap="none" dirty="0"/>
                        <a:t>                                686157-U0JI8W33</a:t>
                      </a:r>
                      <a:endParaRPr sz="2200" b="1" u="none" strike="noStrike" cap="none" dirty="0"/>
                    </a:p>
                  </a:txBody>
                  <a:tcPr marL="45720" marR="45720" marT="30480" marB="3048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47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Institute Name/Names</a:t>
                      </a:r>
                      <a:endParaRPr sz="1600" b="1" u="none" strike="noStrike" cap="none" dirty="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45720" marR="45720" marT="30480" marB="3048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 dirty="0"/>
                        <a:t>     Birla Institute of Technology, Mesra, Ranchi</a:t>
                      </a:r>
                      <a:endParaRPr sz="2200" b="1" u="none" strike="noStrike" cap="none" dirty="0"/>
                    </a:p>
                  </a:txBody>
                  <a:tcPr marL="45720" marR="45720" marT="30480" marB="3048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6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Team Members &gt;</a:t>
                      </a:r>
                      <a:endParaRPr sz="1600" b="1" u="none" strike="noStrike" cap="none" dirty="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45720" marR="45720" marT="30480" marB="3048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600" b="1" u="none" strike="noStrike" cap="non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 (Leader)</a:t>
                      </a:r>
                      <a:endParaRPr sz="1600" b="1" u="none" strike="noStrike" cap="non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45720" marR="45720" marT="30480" marB="3048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600" b="1" u="none" strike="noStrike" cap="non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600" b="1" u="none" strike="noStrike" cap="non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45720" marR="45720" marT="30480" marB="3048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600" b="1" u="none" strike="noStrike" cap="non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600" b="1" u="none" strike="noStrike" cap="non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45720" marR="45720" marT="30480" marB="3048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4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600" b="1" u="none" strike="noStrike" cap="none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</a:t>
                      </a:r>
                      <a:endParaRPr sz="1600" b="1" u="none" strike="noStrike" cap="none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45720" marR="45720" marT="30480" marB="3048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u="none" strike="noStrike" cap="none" dirty="0"/>
                        <a:t>    </a:t>
                      </a:r>
                      <a:r>
                        <a:rPr lang="en-US" sz="2200" b="1" u="none" strike="noStrike" cap="none" dirty="0"/>
                        <a:t>Prakhar Kumar Singh</a:t>
                      </a:r>
                      <a:endParaRPr sz="2200" b="1" u="none" strike="noStrike" cap="none" dirty="0"/>
                    </a:p>
                  </a:txBody>
                  <a:tcPr marL="45720" marR="45720" marT="30480" marB="3048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u="none" strike="noStrike" cap="none" dirty="0"/>
                        <a:t>        </a:t>
                      </a:r>
                      <a:r>
                        <a:rPr lang="en-US" sz="2200" b="1" u="none" strike="noStrike" cap="none" dirty="0"/>
                        <a:t>Ankit Ghosh</a:t>
                      </a:r>
                      <a:endParaRPr sz="2200" b="1" u="none" strike="noStrike" cap="none" dirty="0"/>
                    </a:p>
                  </a:txBody>
                  <a:tcPr marL="45720" marR="45720" marT="30480" marB="3048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 dirty="0"/>
                        <a:t>  Sameer Damkondwar</a:t>
                      </a:r>
                      <a:endParaRPr sz="2200" b="1" u="none" strike="noStrike" cap="none" dirty="0"/>
                    </a:p>
                  </a:txBody>
                  <a:tcPr marL="45720" marR="45720" marT="30480" marB="3048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428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600" b="1" u="none" strike="noStrike" cap="none" dirty="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Batch</a:t>
                      </a:r>
                      <a:endParaRPr sz="1600" b="1" u="none" strike="noStrike" cap="none" dirty="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45720" marR="45720" marT="30480" marB="3048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200" u="none" strike="noStrike" cap="none" dirty="0"/>
                    </a:p>
                  </a:txBody>
                  <a:tcPr marL="45720" marR="45720" marT="30480" marB="3048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200" u="none" strike="noStrike" cap="none" dirty="0"/>
                    </a:p>
                  </a:txBody>
                  <a:tcPr marL="45720" marR="45720" marT="30480" marB="3048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2200" u="none" strike="noStrike" cap="none" dirty="0"/>
                    </a:p>
                  </a:txBody>
                  <a:tcPr marL="45720" marR="45720" marT="30480" marB="3048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3472E38-29A5-3893-1956-4D9F05D3A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759" y="4633886"/>
            <a:ext cx="1682642" cy="5913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83D27D-9DE6-9C85-9090-1EDDD80C3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317" y="4633886"/>
            <a:ext cx="1682642" cy="591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633ACF-9385-21F0-D006-09919075E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9582" y="4633886"/>
            <a:ext cx="1682642" cy="5913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2037993" y="101858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Deliverables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222384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2226945" y="2265521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2296120"/>
            <a:ext cx="98323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Designed a content-based recommendation algorithm using item similarity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2037993" y="330124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2192655" y="334291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2760107" y="3373517"/>
            <a:ext cx="98323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Implemented the algorithm in Python to generate personalized rankings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2037993" y="43786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0"/>
          <p:cNvSpPr/>
          <p:nvPr/>
        </p:nvSpPr>
        <p:spPr>
          <a:xfrm>
            <a:off x="2192655" y="4420314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760107" y="4450913"/>
            <a:ext cx="98323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Created sample user data to simulate interactions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2037993" y="545603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3"/>
          <p:cNvSpPr/>
          <p:nvPr/>
        </p:nvSpPr>
        <p:spPr>
          <a:xfrm>
            <a:off x="2177415" y="5497711"/>
            <a:ext cx="2209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24" dirty="0"/>
          </a:p>
        </p:txBody>
      </p:sp>
      <p:sp>
        <p:nvSpPr>
          <p:cNvPr id="18" name="Text 14"/>
          <p:cNvSpPr/>
          <p:nvPr/>
        </p:nvSpPr>
        <p:spPr>
          <a:xfrm>
            <a:off x="2760107" y="5528310"/>
            <a:ext cx="98323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Defined accuracy and relevance metrics for evaluation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>
            <a:off x="2037993" y="65334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6"/>
          <p:cNvSpPr/>
          <p:nvPr/>
        </p:nvSpPr>
        <p:spPr>
          <a:xfrm>
            <a:off x="2192655" y="657510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2760107" y="6605707"/>
            <a:ext cx="98323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Provided an end-to-end report on the solution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2037993" y="101858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Expectations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222384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2226945" y="2265521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2296120"/>
            <a:ext cx="98323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Algorithm incorporates user preferences and history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2037993" y="330124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2192655" y="334291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2760107" y="3373517"/>
            <a:ext cx="98323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Solution predicts suitable products for any user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2037993" y="437864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0"/>
          <p:cNvSpPr/>
          <p:nvPr/>
        </p:nvSpPr>
        <p:spPr>
          <a:xfrm>
            <a:off x="2192655" y="4420314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760107" y="4450913"/>
            <a:ext cx="98323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Code generates personalized rankings for each user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2037993" y="545603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3"/>
          <p:cNvSpPr/>
          <p:nvPr/>
        </p:nvSpPr>
        <p:spPr>
          <a:xfrm>
            <a:off x="2177415" y="5497711"/>
            <a:ext cx="2209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24" dirty="0"/>
          </a:p>
        </p:txBody>
      </p:sp>
      <p:sp>
        <p:nvSpPr>
          <p:cNvPr id="18" name="Text 14"/>
          <p:cNvSpPr/>
          <p:nvPr/>
        </p:nvSpPr>
        <p:spPr>
          <a:xfrm>
            <a:off x="2760107" y="5528310"/>
            <a:ext cx="98323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Metrics help assess prediction performance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>
            <a:off x="2037993" y="653343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136D"/>
          </a:solidFill>
          <a:ln w="13811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6"/>
          <p:cNvSpPr/>
          <p:nvPr/>
        </p:nvSpPr>
        <p:spPr>
          <a:xfrm>
            <a:off x="2192655" y="6575108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2760107" y="6605707"/>
            <a:ext cx="98323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Discussed strengths and limitations of the approach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2037993" y="96500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Glossary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1992630"/>
            <a:ext cx="10554414" cy="5271849"/>
          </a:xfrm>
          <a:prstGeom prst="roundRect">
            <a:avLst>
              <a:gd name="adj" fmla="val 1897"/>
            </a:avLst>
          </a:prstGeom>
          <a:noFill/>
          <a:ln w="13811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4"/>
          <p:cNvSpPr/>
          <p:nvPr/>
        </p:nvSpPr>
        <p:spPr>
          <a:xfrm>
            <a:off x="2051804" y="2006441"/>
            <a:ext cx="10526792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5"/>
          <p:cNvSpPr/>
          <p:nvPr/>
        </p:nvSpPr>
        <p:spPr>
          <a:xfrm>
            <a:off x="2273975" y="2147292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Content-based recommendation system: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541181" y="2147292"/>
            <a:ext cx="48152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Recommends similar items based on product metadata, descriptions, and attributes.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2051804" y="2998946"/>
            <a:ext cx="10526792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2273975" y="3139797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Personalized ranking: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541181" y="3139797"/>
            <a:ext cx="48152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Customized product rankings tailored for each individual user.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2051804" y="3991451"/>
            <a:ext cx="10526792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2273975" y="4132302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 preferences: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541181" y="4132302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Interests, likes, dislikes indicated by a user.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2051804" y="4628555"/>
            <a:ext cx="10526792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4"/>
          <p:cNvSpPr/>
          <p:nvPr/>
        </p:nvSpPr>
        <p:spPr>
          <a:xfrm>
            <a:off x="2273975" y="4769406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 history:</a:t>
            </a: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7541181" y="4769406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Past interactions and purchases of a user..</a:t>
            </a:r>
            <a:endParaRPr lang="en-US" sz="1750" dirty="0"/>
          </a:p>
        </p:txBody>
      </p:sp>
      <p:sp>
        <p:nvSpPr>
          <p:cNvPr id="20" name="Shape 16"/>
          <p:cNvSpPr/>
          <p:nvPr/>
        </p:nvSpPr>
        <p:spPr>
          <a:xfrm>
            <a:off x="2051804" y="5265658"/>
            <a:ext cx="10526792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7"/>
          <p:cNvSpPr/>
          <p:nvPr/>
        </p:nvSpPr>
        <p:spPr>
          <a:xfrm>
            <a:off x="2273975" y="5406509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Cosine similarity:</a:t>
            </a:r>
            <a:endParaRPr lang="en-US" sz="1750" dirty="0"/>
          </a:p>
        </p:txBody>
      </p:sp>
      <p:sp>
        <p:nvSpPr>
          <p:cNvPr id="22" name="Text 18"/>
          <p:cNvSpPr/>
          <p:nvPr/>
        </p:nvSpPr>
        <p:spPr>
          <a:xfrm>
            <a:off x="7541181" y="5406509"/>
            <a:ext cx="48152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Metric to calculate similarity between two vectors based on the cosine of the angle between them.</a:t>
            </a:r>
            <a:endParaRPr lang="en-US" sz="1750" dirty="0"/>
          </a:p>
        </p:txBody>
      </p:sp>
      <p:sp>
        <p:nvSpPr>
          <p:cNvPr id="23" name="Shape 19"/>
          <p:cNvSpPr/>
          <p:nvPr/>
        </p:nvSpPr>
        <p:spPr>
          <a:xfrm>
            <a:off x="2051804" y="6258163"/>
            <a:ext cx="10526792" cy="992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0"/>
          <p:cNvSpPr/>
          <p:nvPr/>
        </p:nvSpPr>
        <p:spPr>
          <a:xfrm>
            <a:off x="2273975" y="6399014"/>
            <a:ext cx="48152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Accuracy metrics:</a:t>
            </a:r>
            <a:endParaRPr lang="en-US" sz="1750" dirty="0"/>
          </a:p>
        </p:txBody>
      </p:sp>
      <p:sp>
        <p:nvSpPr>
          <p:cNvPr id="25" name="Text 21"/>
          <p:cNvSpPr/>
          <p:nvPr/>
        </p:nvSpPr>
        <p:spPr>
          <a:xfrm>
            <a:off x="7541181" y="6399014"/>
            <a:ext cx="481524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Metrics like precision and recall to evaluate correctness of model predictions.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5093195" y="76842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Cases</a:t>
            </a:r>
            <a:endParaRPr lang="en-US" sz="437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993" y="1938576"/>
            <a:ext cx="3295888" cy="20369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7993" y="4253151"/>
            <a:ext cx="3295888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499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Recommending similar products to a customer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037993" y="5341739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When a customer views or purchases a particular product, recommend other similar items they may be interested in.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2037993" y="6963251"/>
            <a:ext cx="32958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7137" y="1938576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667137" y="4253270"/>
            <a:ext cx="329600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499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         Suggesting complementary or accessory products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5667137" y="5786199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Recommend products that complement or are accessories for items the customer has bought or viewed.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1938576"/>
            <a:ext cx="3296007" cy="203704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296400" y="4253270"/>
            <a:ext cx="3296007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499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Personalized landing 		pages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9296400" y="5341858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Customize homepage/landing page for each user showing products just for them.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1192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28593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2528659" y="908745"/>
            <a:ext cx="9713494" cy="11208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13"/>
              </a:lnSpc>
              <a:buNone/>
            </a:pPr>
            <a:r>
              <a:rPr lang="en-US" sz="353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 Statement / Proposed Approach</a:t>
            </a:r>
            <a:endParaRPr lang="en-US" sz="3531" dirty="0"/>
          </a:p>
        </p:txBody>
      </p:sp>
      <p:sp>
        <p:nvSpPr>
          <p:cNvPr id="7" name="Shape 3"/>
          <p:cNvSpPr/>
          <p:nvPr/>
        </p:nvSpPr>
        <p:spPr>
          <a:xfrm>
            <a:off x="3055501" y="2022991"/>
            <a:ext cx="403503" cy="403503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11192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3207663" y="2056567"/>
            <a:ext cx="99060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48"/>
              </a:lnSpc>
              <a:buNone/>
            </a:pPr>
            <a:r>
              <a:rPr lang="en-US" sz="211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118" dirty="0"/>
          </a:p>
        </p:txBody>
      </p:sp>
      <p:sp>
        <p:nvSpPr>
          <p:cNvPr id="9" name="Text 5"/>
          <p:cNvSpPr/>
          <p:nvPr/>
        </p:nvSpPr>
        <p:spPr>
          <a:xfrm>
            <a:off x="3638312" y="2084665"/>
            <a:ext cx="2202180" cy="280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7"/>
              </a:lnSpc>
              <a:buNone/>
            </a:pPr>
            <a:r>
              <a:rPr lang="en-US" sz="176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Preprocessing</a:t>
            </a:r>
            <a:endParaRPr lang="en-US" sz="1765" dirty="0"/>
          </a:p>
        </p:txBody>
      </p:sp>
      <p:sp>
        <p:nvSpPr>
          <p:cNvPr id="10" name="Text 6"/>
          <p:cNvSpPr/>
          <p:nvPr/>
        </p:nvSpPr>
        <p:spPr>
          <a:xfrm>
            <a:off x="3925133" y="2566511"/>
            <a:ext cx="7649647" cy="286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60"/>
              </a:lnSpc>
              <a:buSzPct val="100000"/>
              <a:buChar char="•"/>
            </a:pPr>
            <a:r>
              <a:rPr lang="en-US" sz="141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Cleaning product metadata like name, description, categories etc..</a:t>
            </a:r>
            <a:endParaRPr lang="en-US" sz="1412" dirty="0"/>
          </a:p>
        </p:txBody>
      </p:sp>
      <p:sp>
        <p:nvSpPr>
          <p:cNvPr id="11" name="Text 7"/>
          <p:cNvSpPr/>
          <p:nvPr/>
        </p:nvSpPr>
        <p:spPr>
          <a:xfrm>
            <a:off x="3925133" y="2925008"/>
            <a:ext cx="7649647" cy="286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60"/>
              </a:lnSpc>
              <a:buSzPct val="100000"/>
              <a:buChar char="•"/>
            </a:pPr>
            <a:r>
              <a:rPr lang="en-US" sz="141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Applying techniques like lemmatization to normalize data.</a:t>
            </a:r>
            <a:endParaRPr lang="en-US" sz="1412" dirty="0"/>
          </a:p>
        </p:txBody>
      </p:sp>
      <p:sp>
        <p:nvSpPr>
          <p:cNvPr id="12" name="Shape 8"/>
          <p:cNvSpPr/>
          <p:nvPr/>
        </p:nvSpPr>
        <p:spPr>
          <a:xfrm>
            <a:off x="3055501" y="3531156"/>
            <a:ext cx="403503" cy="403503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11192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9"/>
          <p:cNvSpPr/>
          <p:nvPr/>
        </p:nvSpPr>
        <p:spPr>
          <a:xfrm>
            <a:off x="3180993" y="3564731"/>
            <a:ext cx="152400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48"/>
              </a:lnSpc>
              <a:buNone/>
            </a:pPr>
            <a:r>
              <a:rPr lang="en-US" sz="211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118" dirty="0"/>
          </a:p>
        </p:txBody>
      </p:sp>
      <p:sp>
        <p:nvSpPr>
          <p:cNvPr id="14" name="Text 10"/>
          <p:cNvSpPr/>
          <p:nvPr/>
        </p:nvSpPr>
        <p:spPr>
          <a:xfrm>
            <a:off x="3638312" y="3592830"/>
            <a:ext cx="2430780" cy="280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7"/>
              </a:lnSpc>
              <a:buNone/>
            </a:pPr>
            <a:r>
              <a:rPr lang="en-US" sz="176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 Item Profiles</a:t>
            </a:r>
            <a:endParaRPr lang="en-US" sz="1765" dirty="0"/>
          </a:p>
        </p:txBody>
      </p:sp>
      <p:sp>
        <p:nvSpPr>
          <p:cNvPr id="15" name="Text 11"/>
          <p:cNvSpPr/>
          <p:nvPr/>
        </p:nvSpPr>
        <p:spPr>
          <a:xfrm>
            <a:off x="3925133" y="4074676"/>
            <a:ext cx="7649647" cy="286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60"/>
              </a:lnSpc>
              <a:buSzPct val="100000"/>
              <a:buChar char="•"/>
            </a:pPr>
            <a:r>
              <a:rPr lang="en-US" sz="141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Combining all text features into a consolidated product metadata field.</a:t>
            </a:r>
            <a:endParaRPr lang="en-US" sz="1412" dirty="0"/>
          </a:p>
        </p:txBody>
      </p:sp>
      <p:sp>
        <p:nvSpPr>
          <p:cNvPr id="16" name="Text 12"/>
          <p:cNvSpPr/>
          <p:nvPr/>
        </p:nvSpPr>
        <p:spPr>
          <a:xfrm>
            <a:off x="3925133" y="4433173"/>
            <a:ext cx="7649647" cy="286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60"/>
              </a:lnSpc>
              <a:buSzPct val="100000"/>
              <a:buChar char="•"/>
            </a:pPr>
            <a:r>
              <a:rPr lang="en-US" sz="141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Applying TF-IDF vectorizer to create vector representations of each product.</a:t>
            </a:r>
            <a:endParaRPr lang="en-US" sz="1412" dirty="0"/>
          </a:p>
        </p:txBody>
      </p:sp>
      <p:sp>
        <p:nvSpPr>
          <p:cNvPr id="17" name="Shape 13"/>
          <p:cNvSpPr/>
          <p:nvPr/>
        </p:nvSpPr>
        <p:spPr>
          <a:xfrm>
            <a:off x="3055501" y="5039320"/>
            <a:ext cx="403503" cy="403503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11192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4"/>
          <p:cNvSpPr/>
          <p:nvPr/>
        </p:nvSpPr>
        <p:spPr>
          <a:xfrm>
            <a:off x="3180993" y="5072896"/>
            <a:ext cx="152400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48"/>
              </a:lnSpc>
              <a:buNone/>
            </a:pPr>
            <a:r>
              <a:rPr lang="en-US" sz="211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118" dirty="0"/>
          </a:p>
        </p:txBody>
      </p:sp>
      <p:sp>
        <p:nvSpPr>
          <p:cNvPr id="19" name="Text 15"/>
          <p:cNvSpPr/>
          <p:nvPr/>
        </p:nvSpPr>
        <p:spPr>
          <a:xfrm>
            <a:off x="3638312" y="5100995"/>
            <a:ext cx="3489960" cy="280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7"/>
              </a:lnSpc>
              <a:buNone/>
            </a:pPr>
            <a:r>
              <a:rPr lang="en-US" sz="176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Generating Recommendations</a:t>
            </a:r>
            <a:endParaRPr lang="en-US" sz="1765" dirty="0"/>
          </a:p>
        </p:txBody>
      </p:sp>
      <p:sp>
        <p:nvSpPr>
          <p:cNvPr id="20" name="Text 16"/>
          <p:cNvSpPr/>
          <p:nvPr/>
        </p:nvSpPr>
        <p:spPr>
          <a:xfrm>
            <a:off x="3925133" y="5582841"/>
            <a:ext cx="7649647" cy="286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60"/>
              </a:lnSpc>
              <a:buSzPct val="100000"/>
              <a:buChar char="•"/>
            </a:pPr>
            <a:r>
              <a:rPr lang="en-US" sz="141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Using cosine similarity to find products most similar to the ones users interacted with.</a:t>
            </a:r>
            <a:endParaRPr lang="en-US" sz="1412" dirty="0"/>
          </a:p>
        </p:txBody>
      </p:sp>
      <p:sp>
        <p:nvSpPr>
          <p:cNvPr id="21" name="Text 17"/>
          <p:cNvSpPr/>
          <p:nvPr/>
        </p:nvSpPr>
        <p:spPr>
          <a:xfrm>
            <a:off x="3925133" y="5941338"/>
            <a:ext cx="7649647" cy="286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60"/>
              </a:lnSpc>
              <a:buSzPct val="100000"/>
              <a:buChar char="•"/>
            </a:pPr>
            <a:r>
              <a:rPr lang="en-US" sz="141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Filtering by attributes like price, discount to improve relevance.</a:t>
            </a:r>
            <a:endParaRPr lang="en-US" sz="1412" dirty="0"/>
          </a:p>
        </p:txBody>
      </p:sp>
      <p:sp>
        <p:nvSpPr>
          <p:cNvPr id="22" name="Shape 18"/>
          <p:cNvSpPr/>
          <p:nvPr/>
        </p:nvSpPr>
        <p:spPr>
          <a:xfrm>
            <a:off x="3055501" y="6547485"/>
            <a:ext cx="403503" cy="403503"/>
          </a:xfrm>
          <a:prstGeom prst="roundRect">
            <a:avLst>
              <a:gd name="adj" fmla="val 20002"/>
            </a:avLst>
          </a:prstGeom>
          <a:solidFill>
            <a:srgbClr val="3C136D"/>
          </a:solidFill>
          <a:ln w="11192">
            <a:solidFill>
              <a:srgbClr val="48178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 19"/>
          <p:cNvSpPr/>
          <p:nvPr/>
        </p:nvSpPr>
        <p:spPr>
          <a:xfrm>
            <a:off x="3169563" y="6581061"/>
            <a:ext cx="175260" cy="336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48"/>
              </a:lnSpc>
              <a:buNone/>
            </a:pPr>
            <a:r>
              <a:rPr lang="en-US" sz="211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118" dirty="0"/>
          </a:p>
        </p:txBody>
      </p:sp>
      <p:sp>
        <p:nvSpPr>
          <p:cNvPr id="24" name="Text 20"/>
          <p:cNvSpPr/>
          <p:nvPr/>
        </p:nvSpPr>
        <p:spPr>
          <a:xfrm>
            <a:off x="3638312" y="6609159"/>
            <a:ext cx="1793438" cy="280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7"/>
              </a:lnSpc>
              <a:buNone/>
            </a:pPr>
            <a:r>
              <a:rPr lang="en-US" sz="176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</a:t>
            </a:r>
            <a:endParaRPr lang="en-US" sz="1765" dirty="0"/>
          </a:p>
        </p:txBody>
      </p:sp>
      <p:sp>
        <p:nvSpPr>
          <p:cNvPr id="25" name="Text 21"/>
          <p:cNvSpPr/>
          <p:nvPr/>
        </p:nvSpPr>
        <p:spPr>
          <a:xfrm>
            <a:off x="3925133" y="7091005"/>
            <a:ext cx="7649647" cy="286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60"/>
              </a:lnSpc>
              <a:buSzPct val="100000"/>
              <a:buChar char="•"/>
            </a:pPr>
            <a:r>
              <a:rPr lang="en-US" sz="141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Comparing generated recommendations to actual user preferences for accuracy.</a:t>
            </a:r>
            <a:endParaRPr lang="en-US" sz="1412" dirty="0"/>
          </a:p>
        </p:txBody>
      </p:sp>
      <p:sp>
        <p:nvSpPr>
          <p:cNvPr id="26" name="Text 22"/>
          <p:cNvSpPr/>
          <p:nvPr/>
        </p:nvSpPr>
        <p:spPr>
          <a:xfrm>
            <a:off x="3925133" y="7449503"/>
            <a:ext cx="7649647" cy="286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260"/>
              </a:lnSpc>
              <a:buSzPct val="100000"/>
              <a:buChar char="•"/>
            </a:pPr>
            <a:r>
              <a:rPr lang="en-US" sz="141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Optimization by tuning hyperparameters and evaluation metrics.</a:t>
            </a:r>
            <a:endParaRPr lang="en-US" sz="141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2"/>
          <p:cNvSpPr/>
          <p:nvPr/>
        </p:nvSpPr>
        <p:spPr>
          <a:xfrm>
            <a:off x="5016863" y="104989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Limitations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2037993" y="2482334"/>
            <a:ext cx="2232065" cy="1249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Reliance on product metadata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037993" y="3953947"/>
            <a:ext cx="223206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Recommendations are only as good as the product information available. Limited or low-quality metadata restricts performance.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819650" y="2482334"/>
            <a:ext cx="2232065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negative signals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4819650" y="3537466"/>
            <a:ext cx="223206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4819650" y="4092773"/>
            <a:ext cx="2232065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current approach only uses positive signals like purchases and views. Dislikes or negative feedback is not incorporated.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601307" y="2482334"/>
            <a:ext cx="2232065" cy="1249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Limited personalization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7601307" y="3953947"/>
            <a:ext cx="2232065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Only product interactions of the user are considered. Richer user data like demographics, social connections etc could improve customization.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10382964" y="2482334"/>
            <a:ext cx="2232065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user cold start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10382964" y="3537466"/>
            <a:ext cx="22320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Lack of interaction history for new users leads to generic, non-personalized recommendations.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663</Words>
  <Application>Microsoft Office PowerPoint</Application>
  <PresentationFormat>Custom</PresentationFormat>
  <Paragraphs>117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Heebo</vt:lpstr>
      <vt:lpstr>Montserrat</vt:lpstr>
      <vt:lpstr>Roboto</vt:lpstr>
      <vt:lpstr>Roboto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Prakhar Kumar Singh</cp:lastModifiedBy>
  <cp:revision>4</cp:revision>
  <dcterms:created xsi:type="dcterms:W3CDTF">2023-08-20T11:18:25Z</dcterms:created>
  <dcterms:modified xsi:type="dcterms:W3CDTF">2023-08-20T13:41:13Z</dcterms:modified>
</cp:coreProperties>
</file>